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3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9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6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5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3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5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1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5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3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5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6A5B0-ECA1-4B1B-84BE-DB676FC013F4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B1F6-2606-4B78-8843-3F91B2EDA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916832"/>
            <a:ext cx="4392488" cy="1010543"/>
          </a:xfrm>
        </p:spPr>
        <p:txBody>
          <a:bodyPr>
            <a:noAutofit/>
          </a:bodyPr>
          <a:lstStyle/>
          <a:p>
            <a:r>
              <a:rPr lang="sr-Cyrl-RS" sz="4400" b="1" dirty="0" smtClean="0">
                <a:latin typeface="+mn-lt"/>
                <a:cs typeface="Times New Roman" pitchFamily="18" charset="0"/>
              </a:rPr>
              <a:t>Палеонтологија</a:t>
            </a:r>
            <a:endParaRPr lang="en-US" sz="44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3324688"/>
            <a:ext cx="7272808" cy="504056"/>
          </a:xfrm>
        </p:spPr>
        <p:txBody>
          <a:bodyPr>
            <a:noAutofit/>
          </a:bodyPr>
          <a:lstStyle/>
          <a:p>
            <a:r>
              <a:rPr lang="sr-Cyrl-RS" sz="2800" b="1" dirty="0" smtClean="0">
                <a:solidFill>
                  <a:schemeClr val="tx1"/>
                </a:solidFill>
                <a:cs typeface="Times New Roman" pitchFamily="18" charset="0"/>
              </a:rPr>
              <a:t>Методе које се могу применити </a:t>
            </a:r>
            <a:endParaRPr lang="sr-Latn-RS" sz="28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sr-Cyrl-RS" sz="2800" b="1" dirty="0" smtClean="0">
                <a:solidFill>
                  <a:schemeClr val="tx1"/>
                </a:solidFill>
                <a:cs typeface="Times New Roman" pitchFamily="18" charset="0"/>
              </a:rPr>
              <a:t>у </a:t>
            </a:r>
            <a:r>
              <a:rPr lang="sr-Cyrl-RS" sz="2800" b="1" dirty="0" smtClean="0">
                <a:solidFill>
                  <a:schemeClr val="tx1"/>
                </a:solidFill>
                <a:cs typeface="Times New Roman" pitchFamily="18" charset="0"/>
              </a:rPr>
              <a:t>Геолошком заводу Србије</a:t>
            </a:r>
            <a:endParaRPr lang="en-US" sz="28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" name="Picture 4" descr="GZS novi memorand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367" y="312416"/>
            <a:ext cx="7333489" cy="1045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8400" y="764704"/>
            <a:ext cx="83324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Палеонтологија је наука која проучава развој живог света на</a:t>
            </a:r>
            <a:endParaRPr lang="sr-Cyrl-RS" sz="2400" b="1" dirty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Земљи</a:t>
            </a:r>
            <a:r>
              <a:rPr lang="sr-Cyrl-RS" sz="2400" b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у далекој прошлости (геолошкој)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2132856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cs typeface="Times New Roman" pitchFamily="18" charset="0"/>
              </a:rPr>
              <a:t>- </a:t>
            </a:r>
            <a:r>
              <a:rPr lang="en-US" b="1" dirty="0" smtClean="0">
                <a:cs typeface="Times New Roman" pitchFamily="18" charset="0"/>
              </a:rPr>
              <a:t>П</a:t>
            </a:r>
            <a:r>
              <a:rPr lang="ru-RU" b="1" dirty="0">
                <a:cs typeface="Times New Roman" pitchFamily="18" charset="0"/>
              </a:rPr>
              <a:t>алеонтолошка </a:t>
            </a:r>
            <a:r>
              <a:rPr lang="ru-RU" b="1" dirty="0" smtClean="0">
                <a:cs typeface="Times New Roman" pitchFamily="18" charset="0"/>
              </a:rPr>
              <a:t>испитивања:</a:t>
            </a:r>
          </a:p>
          <a:p>
            <a:r>
              <a:rPr lang="ru-RU" b="1" dirty="0" smtClean="0">
                <a:cs typeface="Times New Roman" pitchFamily="18" charset="0"/>
              </a:rPr>
              <a:t>палеозојских,</a:t>
            </a:r>
          </a:p>
          <a:p>
            <a:r>
              <a:rPr lang="ru-RU" b="1" dirty="0" smtClean="0">
                <a:cs typeface="Times New Roman" pitchFamily="18" charset="0"/>
              </a:rPr>
              <a:t>мезозојских,</a:t>
            </a:r>
          </a:p>
          <a:p>
            <a:r>
              <a:rPr lang="ru-RU" b="1" dirty="0" smtClean="0">
                <a:cs typeface="Times New Roman" pitchFamily="18" charset="0"/>
              </a:rPr>
              <a:t>кенозојских и</a:t>
            </a:r>
          </a:p>
          <a:p>
            <a:r>
              <a:rPr lang="ru-RU" b="1" dirty="0" smtClean="0">
                <a:cs typeface="Times New Roman" pitchFamily="18" charset="0"/>
              </a:rPr>
              <a:t>квартарних </a:t>
            </a:r>
            <a:r>
              <a:rPr lang="ru-RU" b="1" dirty="0">
                <a:cs typeface="Times New Roman" pitchFamily="18" charset="0"/>
              </a:rPr>
              <a:t>седимената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593" y="3861048"/>
            <a:ext cx="14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макрофауна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5816" y="3861048"/>
            <a:ext cx="1462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cs typeface="Times New Roman" pitchFamily="18" charset="0"/>
              </a:rPr>
              <a:t>макрофлоре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9162" y="3861048"/>
            <a:ext cx="1466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cs typeface="Times New Roman" pitchFamily="18" charset="0"/>
              </a:rPr>
              <a:t>микрофауне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9735" y="3861048"/>
            <a:ext cx="2216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b="1" dirty="0" smtClean="0">
                <a:cs typeface="Times New Roman" pitchFamily="18" charset="0"/>
              </a:rPr>
              <a:t>п</a:t>
            </a:r>
            <a:r>
              <a:rPr lang="ru-RU" b="1" dirty="0" smtClean="0">
                <a:cs typeface="Times New Roman" pitchFamily="18" charset="0"/>
              </a:rPr>
              <a:t>алеопалинологија</a:t>
            </a:r>
            <a:endParaRPr lang="en-US" b="1" dirty="0">
              <a:cs typeface="Times New Roman" pitchFamily="18" charset="0"/>
            </a:endParaRPr>
          </a:p>
        </p:txBody>
      </p:sp>
      <p:pic>
        <p:nvPicPr>
          <p:cNvPr id="1026" name="Picture 2" descr="D:\GEONASLEDJE SRBIJE\2022\Foto 2022 GN\Hippurites atheniensis (Ktenas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48" y="4365104"/>
            <a:ext cx="2204128" cy="1440160"/>
          </a:xfrm>
          <a:prstGeom prst="rect">
            <a:avLst/>
          </a:prstGeom>
          <a:noFill/>
        </p:spPr>
      </p:pic>
      <p:pic>
        <p:nvPicPr>
          <p:cNvPr id="1029" name="Picture 5" descr="D:\PIROT 1,2\2022\PI 1382-13 Asterophyllites charaeform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6453" y="4365104"/>
            <a:ext cx="1919563" cy="1440160"/>
          </a:xfrm>
          <a:prstGeom prst="rect">
            <a:avLst/>
          </a:prstGeom>
          <a:noFill/>
        </p:spPr>
      </p:pic>
      <p:pic>
        <p:nvPicPr>
          <p:cNvPr id="1030" name="Picture 6" descr="D:\PROJEKAT PRIJEPOLJE 3 i 4\Marica Prijepolje 3 i 4\8537-3\8537-3-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9162" y="4365104"/>
            <a:ext cx="1753078" cy="1440160"/>
          </a:xfrm>
          <a:prstGeom prst="rect">
            <a:avLst/>
          </a:prstGeom>
          <a:noFill/>
        </p:spPr>
      </p:pic>
      <p:pic>
        <p:nvPicPr>
          <p:cNvPr id="1031" name="Picture 7" descr="Tabla 1"/>
          <p:cNvPicPr>
            <a:picLocks noChangeAspect="1" noChangeArrowheads="1"/>
          </p:cNvPicPr>
          <p:nvPr/>
        </p:nvPicPr>
        <p:blipFill>
          <a:blip r:embed="rId5" cstate="print"/>
          <a:srcRect l="35897" t="43536" r="39295" b="40123"/>
          <a:stretch>
            <a:fillRect/>
          </a:stretch>
        </p:blipFill>
        <p:spPr bwMode="auto">
          <a:xfrm>
            <a:off x="7251782" y="4308583"/>
            <a:ext cx="1496681" cy="149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3528" y="692696"/>
            <a:ext cx="872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Методе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које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палеонтолози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могу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примењују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Геолошком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заводу</a:t>
            </a:r>
            <a:r>
              <a:rPr kumimoji="0" lang="en-US" sz="20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Србије</a:t>
            </a:r>
            <a:endParaRPr kumimoji="0" lang="en-US" sz="20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297305"/>
            <a:ext cx="9036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r-Latn-RS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етода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провидних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препарата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микропалеонтологију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палеопалинологију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5536" y="1700808"/>
            <a:ext cx="6390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израда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провидних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препарата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микропалеонтологију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2060848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израда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провидних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препарата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палеопалинологију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2492896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детерминација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интрпретација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добијених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резултата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4643" y="3284984"/>
            <a:ext cx="20109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sr-Cyrl-RS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лем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метода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2" y="4005064"/>
            <a:ext cx="7374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орјентисаних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пресека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различите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организама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5656" y="3645024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детерминација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интрпретација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добијених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резултата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75656" y="4509120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детерминација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интрпретација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добијених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резултата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5496" y="332656"/>
            <a:ext cx="9036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1. </a:t>
            </a:r>
            <a:r>
              <a:rPr lang="sr-Latn-RS" sz="2000" b="1" dirty="0" err="1" smtClean="0">
                <a:ea typeface="Calibri" pitchFamily="34" charset="0"/>
                <a:cs typeface="Times New Roman" pitchFamily="18" charset="0"/>
              </a:rPr>
              <a:t>M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етода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провидних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препарата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микропалеонтологију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палеопалинологију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76470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Times New Roman" pitchFamily="18" charset="0"/>
              </a:rPr>
              <a:t>- </a:t>
            </a:r>
            <a:r>
              <a:rPr lang="en-US" b="1" dirty="0" err="1" smtClean="0">
                <a:cs typeface="Times New Roman" pitchFamily="18" charset="0"/>
              </a:rPr>
              <a:t>израда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 err="1" smtClean="0">
                <a:cs typeface="Times New Roman" pitchFamily="18" charset="0"/>
              </a:rPr>
              <a:t>провидних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 err="1" smtClean="0">
                <a:cs typeface="Times New Roman" pitchFamily="18" charset="0"/>
              </a:rPr>
              <a:t>препарата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 err="1" smtClean="0">
                <a:cs typeface="Times New Roman" pitchFamily="18" charset="0"/>
              </a:rPr>
              <a:t>за</a:t>
            </a:r>
            <a:r>
              <a:rPr lang="en-US" b="1" dirty="0" smtClean="0">
                <a:cs typeface="Times New Roman" pitchFamily="18" charset="0"/>
              </a:rPr>
              <a:t> </a:t>
            </a:r>
            <a:r>
              <a:rPr lang="en-US" b="1" dirty="0" err="1" smtClean="0">
                <a:cs typeface="Times New Roman" pitchFamily="18" charset="0"/>
              </a:rPr>
              <a:t>микропалеонтологију</a:t>
            </a:r>
            <a:r>
              <a:rPr lang="sr-Cyrl-RS" b="1" dirty="0" smtClean="0">
                <a:cs typeface="Times New Roman" pitchFamily="18" charset="0"/>
              </a:rPr>
              <a:t>/палеопалинологију</a:t>
            </a:r>
            <a:endParaRPr lang="en-US" b="1" dirty="0">
              <a:cs typeface="Times New Roman" pitchFamily="18" charset="0"/>
            </a:endParaRPr>
          </a:p>
        </p:txBody>
      </p:sp>
      <p:pic>
        <p:nvPicPr>
          <p:cNvPr id="1027" name="Picture 3" descr="D:\Metode u paleontologiji\prov pre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6912768" cy="5498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901" y="404664"/>
            <a:ext cx="2010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ea typeface="Calibri" pitchFamily="34" charset="0"/>
                <a:cs typeface="Times New Roman" pitchFamily="18" charset="0"/>
              </a:rPr>
              <a:t>2. </a:t>
            </a:r>
            <a:r>
              <a:rPr lang="sr-Cyrl-RS" sz="2000" b="1" dirty="0" smtClean="0">
                <a:ea typeface="Calibri" pitchFamily="34" charset="0"/>
                <a:cs typeface="Times New Roman" pitchFamily="18" charset="0"/>
              </a:rPr>
              <a:t>Ш</a:t>
            </a:r>
            <a:r>
              <a:rPr lang="en-US" sz="2000" b="1" dirty="0" err="1" smtClean="0">
                <a:ea typeface="Calibri" pitchFamily="34" charset="0"/>
                <a:cs typeface="Times New Roman" pitchFamily="18" charset="0"/>
              </a:rPr>
              <a:t>лем</a:t>
            </a:r>
            <a:r>
              <a:rPr lang="en-US" sz="2000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ea typeface="Calibri" pitchFamily="34" charset="0"/>
                <a:cs typeface="Times New Roman" pitchFamily="18" charset="0"/>
              </a:rPr>
              <a:t>метода</a:t>
            </a:r>
            <a:endParaRPr lang="en-US" sz="2000" b="1" dirty="0" smtClean="0">
              <a:cs typeface="Arial" pitchFamily="34" charset="0"/>
            </a:endParaRPr>
          </a:p>
        </p:txBody>
      </p:sp>
      <p:pic>
        <p:nvPicPr>
          <p:cNvPr id="18439" name="Picture 7" descr="D:\Metode u paleontologiji\slem u slic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5519737" cy="3455987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67544" y="4365104"/>
            <a:ext cx="326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000" dirty="0" smtClean="0">
                <a:cs typeface="Times New Roman" pitchFamily="18" charset="0"/>
              </a:rPr>
              <a:t>1. </a:t>
            </a:r>
            <a:r>
              <a:rPr lang="en-US" sz="2000" dirty="0" err="1" smtClean="0">
                <a:cs typeface="Times New Roman" pitchFamily="18" charset="0"/>
              </a:rPr>
              <a:t>уситњавање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 err="1" smtClean="0">
                <a:cs typeface="Times New Roman" pitchFamily="18" charset="0"/>
              </a:rPr>
              <a:t>стенске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 err="1" smtClean="0">
                <a:cs typeface="Times New Roman" pitchFamily="18" charset="0"/>
              </a:rPr>
              <a:t>масе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44" y="4725144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dirty="0" smtClean="0">
                <a:cs typeface="Times New Roman" pitchFamily="18" charset="0"/>
              </a:rPr>
              <a:t>2. </a:t>
            </a:r>
            <a:r>
              <a:rPr lang="en-US" sz="2000" dirty="0" err="1" smtClean="0">
                <a:cs typeface="Times New Roman" pitchFamily="18" charset="0"/>
              </a:rPr>
              <a:t>потапање</a:t>
            </a:r>
            <a:r>
              <a:rPr lang="en-US" sz="2000" dirty="0" smtClean="0">
                <a:cs typeface="Times New Roman" pitchFamily="18" charset="0"/>
              </a:rPr>
              <a:t> и </a:t>
            </a:r>
            <a:r>
              <a:rPr lang="en-US" sz="2000" dirty="0" err="1" smtClean="0">
                <a:cs typeface="Times New Roman" pitchFamily="18" charset="0"/>
              </a:rPr>
              <a:t>разлагање</a:t>
            </a:r>
            <a:r>
              <a:rPr lang="en-US" sz="2000" dirty="0" smtClean="0">
                <a:cs typeface="Times New Roman" pitchFamily="18" charset="0"/>
              </a:rPr>
              <a:t> у H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en-US" sz="2000" dirty="0" smtClean="0">
                <a:cs typeface="Times New Roman" pitchFamily="18" charset="0"/>
              </a:rPr>
              <a:t>O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en-US" sz="2000" dirty="0" smtClean="0">
                <a:cs typeface="Times New Roman" pitchFamily="18" charset="0"/>
              </a:rPr>
              <a:t>/</a:t>
            </a:r>
            <a:r>
              <a:rPr lang="en-US" sz="2000" dirty="0" err="1" smtClean="0">
                <a:cs typeface="Times New Roman" pitchFamily="18" charset="0"/>
              </a:rPr>
              <a:t>глауберовој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 err="1" smtClean="0">
                <a:cs typeface="Times New Roman" pitchFamily="18" charset="0"/>
              </a:rPr>
              <a:t>соли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1560" y="515719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000" dirty="0" err="1" smtClean="0">
                <a:cs typeface="Times New Roman" pitchFamily="18" charset="0"/>
              </a:rPr>
              <a:t>разлагање</a:t>
            </a:r>
            <a:r>
              <a:rPr lang="en-US" sz="2000" dirty="0" smtClean="0">
                <a:cs typeface="Times New Roman" pitchFamily="18" charset="0"/>
              </a:rPr>
              <a:t> у </a:t>
            </a:r>
            <a:r>
              <a:rPr lang="sr-Cyrl-RS" sz="2000" dirty="0" smtClean="0">
                <a:cs typeface="Times New Roman" pitchFamily="18" charset="0"/>
              </a:rPr>
              <a:t>киселинама (</a:t>
            </a:r>
            <a:r>
              <a:rPr lang="sr-Latn-RS" sz="2000" dirty="0" smtClean="0">
                <a:cs typeface="Times New Roman" pitchFamily="18" charset="0"/>
              </a:rPr>
              <a:t>HF; 10% </a:t>
            </a:r>
            <a:r>
              <a:rPr lang="sr-Cyrl-RS" sz="2000" dirty="0" smtClean="0">
                <a:cs typeface="Times New Roman" pitchFamily="18" charset="0"/>
              </a:rPr>
              <a:t>раствори </a:t>
            </a:r>
            <a:r>
              <a:rPr lang="en-US" sz="2000" dirty="0" smtClean="0">
                <a:cs typeface="Times New Roman" pitchFamily="18" charset="0"/>
              </a:rPr>
              <a:t>CH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en-US" sz="2000" dirty="0" smtClean="0">
                <a:cs typeface="Times New Roman" pitchFamily="18" charset="0"/>
              </a:rPr>
              <a:t>O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sr-Latn-RS" sz="2000" baseline="-25000" dirty="0" smtClean="0">
                <a:cs typeface="Times New Roman" pitchFamily="18" charset="0"/>
              </a:rPr>
              <a:t> </a:t>
            </a:r>
            <a:r>
              <a:rPr lang="sr-Latn-RS" sz="2000" dirty="0" smtClean="0">
                <a:cs typeface="Times New Roman" pitchFamily="18" charset="0"/>
              </a:rPr>
              <a:t>;</a:t>
            </a:r>
            <a:r>
              <a:rPr lang="sr-Cyrl-RS" sz="2000" dirty="0" smtClean="0"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C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en-US" sz="2000" dirty="0" smtClean="0">
                <a:cs typeface="Times New Roman" pitchFamily="18" charset="0"/>
              </a:rPr>
              <a:t>H</a:t>
            </a:r>
            <a:r>
              <a:rPr lang="en-US" sz="2000" baseline="-25000" dirty="0" smtClean="0">
                <a:cs typeface="Times New Roman" pitchFamily="18" charset="0"/>
              </a:rPr>
              <a:t>4</a:t>
            </a:r>
            <a:r>
              <a:rPr lang="en-US" sz="2000" dirty="0" smtClean="0">
                <a:cs typeface="Times New Roman" pitchFamily="18" charset="0"/>
              </a:rPr>
              <a:t>O</a:t>
            </a:r>
            <a:r>
              <a:rPr lang="en-US" sz="2000" baseline="-25000" dirty="0" smtClean="0">
                <a:cs typeface="Times New Roman" pitchFamily="18" charset="0"/>
              </a:rPr>
              <a:t>2</a:t>
            </a:r>
            <a:r>
              <a:rPr lang="sr-Latn-RS" sz="2000" dirty="0" smtClean="0">
                <a:cs typeface="Times New Roman" pitchFamily="18" charset="0"/>
              </a:rPr>
              <a:t>   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5517232"/>
            <a:ext cx="3395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000" dirty="0" smtClean="0">
                <a:cs typeface="Times New Roman" pitchFamily="18" charset="0"/>
              </a:rPr>
              <a:t>3-5. </a:t>
            </a:r>
            <a:r>
              <a:rPr lang="en-US" sz="2000" dirty="0" err="1" smtClean="0">
                <a:cs typeface="Times New Roman" pitchFamily="18" charset="0"/>
              </a:rPr>
              <a:t>испирање</a:t>
            </a:r>
            <a:r>
              <a:rPr lang="en-US" sz="2000" dirty="0" smtClean="0">
                <a:cs typeface="Times New Roman" pitchFamily="18" charset="0"/>
              </a:rPr>
              <a:t> и </a:t>
            </a:r>
            <a:r>
              <a:rPr lang="en-US" sz="2000" dirty="0" err="1" smtClean="0">
                <a:cs typeface="Times New Roman" pitchFamily="18" charset="0"/>
              </a:rPr>
              <a:t>просејавање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80939" y="5949280"/>
            <a:ext cx="7004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метод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орјентисаних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пресека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различите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групе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организама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 smtClean="0"/>
              <a:t>Хвала</a:t>
            </a:r>
            <a:endParaRPr lang="sr-Latn-RS" b="1" dirty="0"/>
          </a:p>
        </p:txBody>
      </p:sp>
    </p:spTree>
    <p:extLst>
      <p:ext uri="{BB962C8B-B14F-4D97-AF65-F5344CB8AC3E}">
        <p14:creationId xmlns:p14="http://schemas.microsoft.com/office/powerpoint/2010/main" val="15397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167</Words>
  <Application>Microsoft Office PowerPoint</Application>
  <PresentationFormat>On-screen Show (4:3)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Палеонтологија</vt:lpstr>
      <vt:lpstr>PowerPoint Presentation</vt:lpstr>
      <vt:lpstr>PowerPoint Presentation</vt:lpstr>
      <vt:lpstr>PowerPoint Presentation</vt:lpstr>
      <vt:lpstr>PowerPoint Presentation</vt:lpstr>
      <vt:lpstr>Хвала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Палеонтологија</dc:title>
  <dc:creator>NN</dc:creator>
  <cp:lastModifiedBy>Marijana Radovic</cp:lastModifiedBy>
  <cp:revision>30</cp:revision>
  <dcterms:created xsi:type="dcterms:W3CDTF">2023-01-27T10:16:07Z</dcterms:created>
  <dcterms:modified xsi:type="dcterms:W3CDTF">2023-03-14T12:23:30Z</dcterms:modified>
</cp:coreProperties>
</file>